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61" r:id="rId3"/>
    <p:sldId id="263" r:id="rId4"/>
    <p:sldId id="268" r:id="rId5"/>
    <p:sldId id="262" r:id="rId6"/>
    <p:sldId id="257" r:id="rId7"/>
    <p:sldId id="259" r:id="rId8"/>
    <p:sldId id="258" r:id="rId9"/>
    <p:sldId id="260" r:id="rId10"/>
    <p:sldId id="264" r:id="rId11"/>
    <p:sldId id="265" r:id="rId12"/>
    <p:sldId id="266" r:id="rId13"/>
    <p:sldId id="276" r:id="rId14"/>
    <p:sldId id="275" r:id="rId15"/>
    <p:sldId id="267" r:id="rId16"/>
    <p:sldId id="270" r:id="rId17"/>
    <p:sldId id="274" r:id="rId18"/>
    <p:sldId id="271" r:id="rId19"/>
    <p:sldId id="273" r:id="rId20"/>
    <p:sldId id="272" r:id="rId21"/>
    <p:sldId id="269" r:id="rId2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3276C8"/>
    <a:srgbClr val="2B67AF"/>
    <a:srgbClr val="132D4D"/>
    <a:srgbClr val="C6D9F1"/>
    <a:srgbClr val="FFFFFF"/>
    <a:srgbClr val="000000"/>
    <a:srgbClr val="EDEDED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381AD6-0955-479D-89F4-4FB57729A4FB}" v="18" dt="2021-08-12T21:53:59.4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5" autoAdjust="0"/>
    <p:restoredTop sz="94603" autoAdjust="0"/>
  </p:normalViewPr>
  <p:slideViewPr>
    <p:cSldViewPr>
      <p:cViewPr varScale="1">
        <p:scale>
          <a:sx n="59" d="100"/>
          <a:sy n="59" d="100"/>
        </p:scale>
        <p:origin x="142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9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cia Quijano" userId="1f27a27fb2654075" providerId="LiveId" clId="{23381AD6-0955-479D-89F4-4FB57729A4FB}"/>
    <pc:docChg chg="undo custSel modSld">
      <pc:chgData name="Marcia Quijano" userId="1f27a27fb2654075" providerId="LiveId" clId="{23381AD6-0955-479D-89F4-4FB57729A4FB}" dt="2021-08-12T21:54:52.712" v="14" actId="14100"/>
      <pc:docMkLst>
        <pc:docMk/>
      </pc:docMkLst>
      <pc:sldChg chg="modSp mod">
        <pc:chgData name="Marcia Quijano" userId="1f27a27fb2654075" providerId="LiveId" clId="{23381AD6-0955-479D-89F4-4FB57729A4FB}" dt="2021-08-12T21:54:52.712" v="14" actId="14100"/>
        <pc:sldMkLst>
          <pc:docMk/>
          <pc:sldMk cId="0" sldId="259"/>
        </pc:sldMkLst>
        <pc:spChg chg="mod">
          <ac:chgData name="Marcia Quijano" userId="1f27a27fb2654075" providerId="LiveId" clId="{23381AD6-0955-479D-89F4-4FB57729A4FB}" dt="2021-08-12T21:54:52.712" v="14" actId="14100"/>
          <ac:spMkLst>
            <pc:docMk/>
            <pc:sldMk cId="0" sldId="259"/>
            <ac:spMk id="3" creationId="{00000000-0000-0000-0000-000000000000}"/>
          </ac:spMkLst>
        </pc:spChg>
      </pc:sldChg>
      <pc:sldChg chg="modSp">
        <pc:chgData name="Marcia Quijano" userId="1f27a27fb2654075" providerId="LiveId" clId="{23381AD6-0955-479D-89F4-4FB57729A4FB}" dt="2021-08-12T21:52:34.968" v="3" actId="20577"/>
        <pc:sldMkLst>
          <pc:docMk/>
          <pc:sldMk cId="0" sldId="263"/>
        </pc:sldMkLst>
        <pc:spChg chg="mod">
          <ac:chgData name="Marcia Quijano" userId="1f27a27fb2654075" providerId="LiveId" clId="{23381AD6-0955-479D-89F4-4FB57729A4FB}" dt="2021-08-12T21:52:34.968" v="3" actId="20577"/>
          <ac:spMkLst>
            <pc:docMk/>
            <pc:sldMk cId="0" sldId="263"/>
            <ac:spMk id="3" creationId="{00000000-0000-0000-0000-000000000000}"/>
          </ac:spMkLst>
        </pc:spChg>
      </pc:sldChg>
      <pc:sldChg chg="modSp mod">
        <pc:chgData name="Marcia Quijano" userId="1f27a27fb2654075" providerId="LiveId" clId="{23381AD6-0955-479D-89F4-4FB57729A4FB}" dt="2021-08-12T21:54:01.511" v="13" actId="207"/>
        <pc:sldMkLst>
          <pc:docMk/>
          <pc:sldMk cId="0" sldId="268"/>
        </pc:sldMkLst>
        <pc:spChg chg="mod">
          <ac:chgData name="Marcia Quijano" userId="1f27a27fb2654075" providerId="LiveId" clId="{23381AD6-0955-479D-89F4-4FB57729A4FB}" dt="2021-08-12T21:54:01.511" v="13" actId="207"/>
          <ac:spMkLst>
            <pc:docMk/>
            <pc:sldMk cId="0" sldId="268"/>
            <ac:spMk id="2" creationId="{00000000-0000-0000-0000-000000000000}"/>
          </ac:spMkLst>
        </pc:spChg>
        <pc:spChg chg="mod">
          <ac:chgData name="Marcia Quijano" userId="1f27a27fb2654075" providerId="LiveId" clId="{23381AD6-0955-479D-89F4-4FB57729A4FB}" dt="2021-08-12T21:53:51.791" v="12" actId="207"/>
          <ac:spMkLst>
            <pc:docMk/>
            <pc:sldMk cId="0" sldId="268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52B003-2162-4601-89B6-B2F462DAAEDA}" type="datetimeFigureOut">
              <a:rPr lang="es-ES" smtClean="0"/>
              <a:pPr/>
              <a:t>12/08/2021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173D0-273F-4330-B07A-9B0711DC219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173D0-273F-4330-B07A-9B0711DC2191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07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419" baseline="0" dirty="0"/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173D0-273F-4330-B07A-9B0711DC2191}" type="slidenum">
              <a:rPr lang="es-ES" smtClean="0"/>
              <a:pPr/>
              <a:t>5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173D0-273F-4330-B07A-9B0711DC2191}" type="slidenum">
              <a:rPr lang="es-ES" smtClean="0"/>
              <a:pPr/>
              <a:t>6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C8902-12F0-49CA-822B-EBA4603F16FA}" type="datetimeFigureOut">
              <a:rPr lang="es-ES" smtClean="0"/>
              <a:pPr/>
              <a:t>12/08/2021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53390-5FAD-4BFC-95C4-501812247E5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C8902-12F0-49CA-822B-EBA4603F16FA}" type="datetimeFigureOut">
              <a:rPr lang="es-ES" smtClean="0"/>
              <a:pPr/>
              <a:t>12/08/2021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53390-5FAD-4BFC-95C4-501812247E5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C8902-12F0-49CA-822B-EBA4603F16FA}" type="datetimeFigureOut">
              <a:rPr lang="es-ES" smtClean="0"/>
              <a:pPr/>
              <a:t>12/08/2021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53390-5FAD-4BFC-95C4-501812247E5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C8902-12F0-49CA-822B-EBA4603F16FA}" type="datetimeFigureOut">
              <a:rPr lang="es-ES" smtClean="0"/>
              <a:pPr/>
              <a:t>12/08/2021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53390-5FAD-4BFC-95C4-501812247E5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C8902-12F0-49CA-822B-EBA4603F16FA}" type="datetimeFigureOut">
              <a:rPr lang="es-ES" smtClean="0"/>
              <a:pPr/>
              <a:t>12/08/2021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53390-5FAD-4BFC-95C4-501812247E5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C8902-12F0-49CA-822B-EBA4603F16FA}" type="datetimeFigureOut">
              <a:rPr lang="es-ES" smtClean="0"/>
              <a:pPr/>
              <a:t>12/08/2021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53390-5FAD-4BFC-95C4-501812247E5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C8902-12F0-49CA-822B-EBA4603F16FA}" type="datetimeFigureOut">
              <a:rPr lang="es-ES" smtClean="0"/>
              <a:pPr/>
              <a:t>12/08/2021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53390-5FAD-4BFC-95C4-501812247E5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C8902-12F0-49CA-822B-EBA4603F16FA}" type="datetimeFigureOut">
              <a:rPr lang="es-ES" smtClean="0"/>
              <a:pPr/>
              <a:t>12/08/2021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53390-5FAD-4BFC-95C4-501812247E5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C8902-12F0-49CA-822B-EBA4603F16FA}" type="datetimeFigureOut">
              <a:rPr lang="es-ES" smtClean="0"/>
              <a:pPr/>
              <a:t>12/08/2021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53390-5FAD-4BFC-95C4-501812247E5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C8902-12F0-49CA-822B-EBA4603F16FA}" type="datetimeFigureOut">
              <a:rPr lang="es-ES" smtClean="0"/>
              <a:pPr/>
              <a:t>12/08/2021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53390-5FAD-4BFC-95C4-501812247E5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C8902-12F0-49CA-822B-EBA4603F16FA}" type="datetimeFigureOut">
              <a:rPr lang="es-ES" smtClean="0"/>
              <a:pPr/>
              <a:t>12/08/2021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53390-5FAD-4BFC-95C4-501812247E5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0C8902-12F0-49CA-822B-EBA4603F16FA}" type="datetimeFigureOut">
              <a:rPr lang="es-ES" smtClean="0"/>
              <a:pPr/>
              <a:t>12/08/2021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053390-5FAD-4BFC-95C4-501812247E5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Users\Pavilion\Documents\Club%20de%20Jardineria%20de%20Panam&#225;\2018\Guayacanes\la-atmosfera_4.mp3" TargetMode="External"/><Relationship Id="rId1" Type="http://schemas.openxmlformats.org/officeDocument/2006/relationships/video" Target="file:///C:\Users\Pavilion\Documents\Club%20de%20Jardineria%20de%20Panam&#225;\2018\Guayacanes\FOTOS\WhatsApp%20Video%202018-07-23%20at%2010.29.57%20AM.mp4" TargetMode="Externa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107257" y="3357562"/>
            <a:ext cx="6929486" cy="1928778"/>
          </a:xfrm>
          <a:ln>
            <a:noFill/>
          </a:ln>
        </p:spPr>
        <p:txBody>
          <a:bodyPr>
            <a:normAutofit fontScale="90000"/>
          </a:bodyPr>
          <a:lstStyle/>
          <a:p>
            <a:pPr algn="l"/>
            <a:r>
              <a:rPr lang="es-ES" sz="5400" b="1" dirty="0">
                <a:solidFill>
                  <a:schemeClr val="bg1"/>
                </a:solidFill>
              </a:rPr>
              <a:t>PINTEMOS DE</a:t>
            </a:r>
            <a:r>
              <a:rPr lang="es-419" sz="5400" b="1" dirty="0">
                <a:solidFill>
                  <a:schemeClr val="bg1"/>
                </a:solidFill>
              </a:rPr>
              <a:t> A</a:t>
            </a:r>
            <a:r>
              <a:rPr lang="es-ES" sz="5400" b="1" dirty="0">
                <a:solidFill>
                  <a:schemeClr val="bg1"/>
                </a:solidFill>
              </a:rPr>
              <a:t>MARILLO</a:t>
            </a:r>
            <a:br>
              <a:rPr lang="es-419" sz="5400" b="1" dirty="0">
                <a:solidFill>
                  <a:schemeClr val="bg1"/>
                </a:solidFill>
              </a:rPr>
            </a:br>
            <a:r>
              <a:rPr lang="es-419" sz="5400" b="1" dirty="0">
                <a:solidFill>
                  <a:schemeClr val="bg1"/>
                </a:solidFill>
              </a:rPr>
              <a:t>            </a:t>
            </a:r>
            <a:r>
              <a:rPr lang="es-ES" sz="5400" b="1" dirty="0">
                <a:solidFill>
                  <a:schemeClr val="bg1"/>
                </a:solidFill>
              </a:rPr>
              <a:t>A</a:t>
            </a:r>
            <a:r>
              <a:rPr lang="es-419" sz="5400" b="1" dirty="0">
                <a:solidFill>
                  <a:schemeClr val="bg1"/>
                </a:solidFill>
              </a:rPr>
              <a:t> </a:t>
            </a:r>
            <a:r>
              <a:rPr lang="es-ES" sz="5400" b="1" dirty="0">
                <a:solidFill>
                  <a:schemeClr val="bg1"/>
                </a:solidFill>
              </a:rPr>
              <a:t>PANAMÁ</a:t>
            </a:r>
          </a:p>
        </p:txBody>
      </p:sp>
      <p:sp>
        <p:nvSpPr>
          <p:cNvPr id="4" name="3 Subtítulo"/>
          <p:cNvSpPr>
            <a:spLocks noGrp="1"/>
          </p:cNvSpPr>
          <p:nvPr>
            <p:ph type="subTitle" idx="1"/>
          </p:nvPr>
        </p:nvSpPr>
        <p:spPr>
          <a:xfrm>
            <a:off x="0" y="5429264"/>
            <a:ext cx="9144000" cy="1428736"/>
          </a:xfrm>
        </p:spPr>
        <p:txBody>
          <a:bodyPr>
            <a:no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S</a:t>
            </a:r>
            <a:r>
              <a:rPr lang="es-419" b="1" dirty="0">
                <a:solidFill>
                  <a:schemeClr val="bg1"/>
                </a:solidFill>
              </a:rPr>
              <a:t>EMBRAREMOS EN TODO EL TERRITORIO NACIONAL</a:t>
            </a:r>
          </a:p>
          <a:p>
            <a:r>
              <a:rPr lang="es-ES" b="1" dirty="0">
                <a:solidFill>
                  <a:schemeClr val="bg1"/>
                </a:solidFill>
              </a:rPr>
              <a:t>50,000 Á</a:t>
            </a:r>
            <a:r>
              <a:rPr lang="es-419" b="1" dirty="0">
                <a:solidFill>
                  <a:schemeClr val="bg1"/>
                </a:solidFill>
              </a:rPr>
              <a:t>RBOLES EN</a:t>
            </a:r>
            <a:r>
              <a:rPr lang="es-ES" b="1" dirty="0">
                <a:solidFill>
                  <a:schemeClr val="bg1"/>
                </a:solidFill>
              </a:rPr>
              <a:t> CINCO AÑOS</a:t>
            </a:r>
          </a:p>
          <a:p>
            <a:r>
              <a:rPr lang="es-ES" sz="3600" dirty="0"/>
              <a:t> </a:t>
            </a:r>
          </a:p>
        </p:txBody>
      </p:sp>
      <p:pic>
        <p:nvPicPr>
          <p:cNvPr id="5" name="4 Imagen" descr="Logo de Federacion (1)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214290"/>
            <a:ext cx="2898163" cy="2623889"/>
          </a:xfrm>
          <a:prstGeom prst="rect">
            <a:avLst/>
          </a:prstGeom>
          <a:solidFill>
            <a:srgbClr val="EDEDED"/>
          </a:solidFill>
          <a:ln w="88900" cap="sq">
            <a:noFill/>
            <a:miter lim="800000"/>
          </a:ln>
          <a:effectLst/>
        </p:spPr>
      </p:pic>
    </p:spTree>
  </p:cSld>
  <p:clrMapOvr>
    <a:masterClrMapping/>
  </p:clrMapOvr>
  <p:transition spd="med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0" y="857232"/>
            <a:ext cx="5329246" cy="1143000"/>
          </a:xfrm>
        </p:spPr>
        <p:txBody>
          <a:bodyPr/>
          <a:lstStyle/>
          <a:p>
            <a:r>
              <a:rPr lang="es-419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DESCRIPCIÓN</a:t>
            </a:r>
            <a:endParaRPr lang="es-E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>
          <a:xfrm>
            <a:off x="0" y="2332037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s-419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TRONCO RECTO Y CILÍNDRICO</a:t>
            </a:r>
          </a:p>
          <a:p>
            <a:r>
              <a:rPr lang="es-419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CON DIÁMETRO DE HASTA UN METRO</a:t>
            </a:r>
          </a:p>
          <a:p>
            <a:r>
              <a:rPr lang="es-419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HOJAS DIGITADAS Y COMPUESTAS CON 5 A 7 FOLIOLOS QUE SE DESPRENDEN EN UN CENTRO COMO LOS DEDOS DE UNA MANO.</a:t>
            </a:r>
          </a:p>
          <a:p>
            <a:r>
              <a:rPr lang="es-419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SUS FLORES SON AMARILLAS EN FORMA DE CAMPANA.</a:t>
            </a:r>
          </a:p>
          <a:p>
            <a:r>
              <a:rPr lang="es-419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LOS FRUTOS SON CÁPSULAS CILÍNDRICAS QUE SE ABREN PARA LIBERAR CIENTOS DE SEMILLAS ALADAS AL VIENTO.</a:t>
            </a:r>
          </a:p>
          <a:p>
            <a:endParaRPr lang="es-ES" dirty="0"/>
          </a:p>
        </p:txBody>
      </p:sp>
    </p:spTree>
  </p:cSld>
  <p:clrMapOvr>
    <a:masterClrMapping/>
  </p:clrMapOvr>
  <p:transition spd="med"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00750" cy="1143000"/>
          </a:xfrm>
        </p:spPr>
        <p:txBody>
          <a:bodyPr>
            <a:normAutofit/>
          </a:bodyPr>
          <a:lstStyle/>
          <a:p>
            <a:r>
              <a:rPr lang="es-419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PROPAGACIÓN</a:t>
            </a:r>
            <a:endParaRPr lang="es-E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1785926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s-419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SE RECOLECTAN LAS VAINAS MADURAS CERRADAS Y SE MANTIENEN A LA SOMBRA HASTA QUE ABRAN.</a:t>
            </a:r>
          </a:p>
          <a:p>
            <a:r>
              <a:rPr lang="es-419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EN UN KILO DE SEMILLAS ENCONTRAMOS MAS DE 30,000 UNIDADES CON PORCENTAJE DE GERMINACIÓN DEL 83%</a:t>
            </a:r>
          </a:p>
          <a:p>
            <a:r>
              <a:rPr lang="es-419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LA GERMINACIÓN SE INCREMENTA SI SON PUESTAS EN AGUA POR 24 HORAS A TEMPERATURA AMBIENTE, ANTES DE SEMBRARLAS.</a:t>
            </a:r>
            <a:endParaRPr lang="es-E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1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57224" y="714356"/>
            <a:ext cx="5900750" cy="928670"/>
          </a:xfrm>
        </p:spPr>
        <p:txBody>
          <a:bodyPr/>
          <a:lstStyle/>
          <a:p>
            <a:pPr algn="l"/>
            <a:r>
              <a:rPr lang="es-419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UTILI</a:t>
            </a:r>
            <a:r>
              <a:rPr lang="es-E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DADES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2214530"/>
            <a:ext cx="8229600" cy="4643470"/>
          </a:xfrm>
        </p:spPr>
        <p:txBody>
          <a:bodyPr>
            <a:noAutofit/>
          </a:bodyPr>
          <a:lstStyle/>
          <a:p>
            <a:pPr marL="457200" indent="-457200">
              <a:lnSpc>
                <a:spcPts val="3000"/>
              </a:lnSpc>
              <a:buFont typeface="+mj-lt"/>
              <a:buAutoNum type="arabicPeriod"/>
            </a:pPr>
            <a:r>
              <a:rPr lang="es-419" sz="3000" b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ORNATO</a:t>
            </a:r>
            <a:r>
              <a:rPr lang="es-419" sz="3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– POR LA BELLEZA DE SU FLORACIÓN Y RAICES PROFUNDAS ES UTILIZADO EN PARQUES, AVENIDAS, CAMINOS, ETC.</a:t>
            </a:r>
            <a:endParaRPr lang="es-ES" sz="3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457200" indent="-457200">
              <a:lnSpc>
                <a:spcPts val="3000"/>
              </a:lnSpc>
              <a:buFont typeface="+mj-lt"/>
              <a:buAutoNum type="arabicPeriod"/>
            </a:pPr>
            <a:endParaRPr lang="es-ES" sz="3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457200" indent="-457200">
              <a:lnSpc>
                <a:spcPts val="3000"/>
              </a:lnSpc>
              <a:buFont typeface="+mj-lt"/>
              <a:buAutoNum type="arabicPeriod"/>
            </a:pPr>
            <a:r>
              <a:rPr lang="es-419" sz="3000" b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MADERABLE </a:t>
            </a:r>
            <a:r>
              <a:rPr lang="es-419" sz="3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– SU NOBLEZA SIMILAR AL ROBLE, SU ALTA RESISTENCIA AL FUEGO, A LA HUMEDAD Y AL ATAQUE DE TERMITAS Y BARRENADORES LO HACE UTIL  PARA MANUFACTURA DE INSTRUMENTOS DE DIFERENTES CLASES.</a:t>
            </a:r>
            <a:endParaRPr lang="es-ES" sz="3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lnSpc>
                <a:spcPts val="2400"/>
              </a:lnSpc>
            </a:pPr>
            <a:endParaRPr lang="es-419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1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158" y="3643314"/>
            <a:ext cx="8429652" cy="3000372"/>
          </a:xfrm>
          <a:noFill/>
        </p:spPr>
        <p:txBody>
          <a:bodyPr>
            <a:normAutofit/>
          </a:bodyPr>
          <a:lstStyle/>
          <a:p>
            <a:pPr marL="514350" indent="-514350">
              <a:lnSpc>
                <a:spcPts val="1500"/>
              </a:lnSpc>
              <a:buFont typeface="+mj-lt"/>
              <a:buAutoNum type="arabicPeriod" startAt="4"/>
            </a:pPr>
            <a:endParaRPr lang="es-ES" b="1" u="sng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514350" indent="-514350">
              <a:lnSpc>
                <a:spcPts val="2800"/>
              </a:lnSpc>
              <a:buFont typeface="+mj-lt"/>
              <a:buAutoNum type="arabicPeriod" startAt="3"/>
            </a:pPr>
            <a:r>
              <a:rPr lang="es-419" sz="3000" b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CONSTRUCCIÓN</a:t>
            </a:r>
            <a:r>
              <a:rPr lang="es-419" sz="3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- USADA EN TRAVESAS DE FERROCARRILES, BARCOS, ENCHAPADOS, ETC.</a:t>
            </a:r>
            <a:endParaRPr lang="es-ES" sz="3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514350" indent="-514350">
              <a:lnSpc>
                <a:spcPts val="2800"/>
              </a:lnSpc>
              <a:buFont typeface="+mj-lt"/>
              <a:buAutoNum type="arabicPeriod" startAt="3"/>
            </a:pPr>
            <a:endParaRPr lang="es-ES" sz="3000" b="1" u="sng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514350" indent="-514350">
              <a:lnSpc>
                <a:spcPts val="2800"/>
              </a:lnSpc>
              <a:buFont typeface="+mj-lt"/>
              <a:buAutoNum type="arabicPeriod" startAt="3"/>
            </a:pPr>
            <a:r>
              <a:rPr lang="es-419" sz="3000" b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MEDICINA</a:t>
            </a:r>
            <a:r>
              <a:rPr lang="es-419" sz="3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– SU CORTEZA FUENTE DE LAPACHOL MUY EFECTIVO CONTRA LA MALARIA, ULCERAS, HERIDAS Y PICADURAS DE INSECTOS.</a:t>
            </a:r>
            <a:endParaRPr lang="es-ES" sz="3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es-E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1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pra12190114photo03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358346" cy="6858000"/>
          </a:xfrm>
        </p:spPr>
      </p:pic>
    </p:spTree>
  </p:cSld>
  <p:clrMapOvr>
    <a:masterClrMapping/>
  </p:clrMapOvr>
  <p:transition spd="med" advTm="6000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000108"/>
          </a:xfrm>
        </p:spPr>
        <p:txBody>
          <a:bodyPr>
            <a:normAutofit/>
          </a:bodyPr>
          <a:lstStyle/>
          <a:p>
            <a:r>
              <a:rPr lang="es-419" sz="4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PINTEMOS DE AMARILLO A PANAMÁ</a:t>
            </a:r>
            <a:endParaRPr lang="es-ES" sz="4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282" y="1571612"/>
            <a:ext cx="8501122" cy="5286388"/>
          </a:xfrm>
          <a:noFill/>
        </p:spPr>
        <p:txBody>
          <a:bodyPr>
            <a:normAutofit/>
          </a:bodyPr>
          <a:lstStyle/>
          <a:p>
            <a:pPr marL="1200150" lvl="1" indent="-742950">
              <a:lnSpc>
                <a:spcPts val="3800"/>
              </a:lnSpc>
              <a:buFont typeface="Arial" pitchFamily="34" charset="0"/>
              <a:buChar char="•"/>
            </a:pPr>
            <a:r>
              <a:rPr lang="es-419" sz="3600" b="1" dirty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NUESTROS CAMINOS Y CARRETERAS</a:t>
            </a:r>
            <a:r>
              <a:rPr lang="es-ES" sz="3600" b="1" dirty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endParaRPr lang="es-419" sz="3600" b="1" dirty="0">
              <a:ln w="12700">
                <a:noFill/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1200150" lvl="1" indent="-742950">
              <a:lnSpc>
                <a:spcPts val="3800"/>
              </a:lnSpc>
              <a:buFont typeface="Arial" pitchFamily="34" charset="0"/>
              <a:buChar char="•"/>
            </a:pPr>
            <a:r>
              <a:rPr lang="es-419" sz="3600" b="1" dirty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NUESTROS PARQUES NACIONALES</a:t>
            </a:r>
            <a:r>
              <a:rPr lang="es-ES" sz="3600" b="1" dirty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endParaRPr lang="es-419" sz="3600" b="1" dirty="0">
              <a:ln w="12700">
                <a:noFill/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1200150" lvl="1" indent="-742950">
              <a:lnSpc>
                <a:spcPts val="3800"/>
              </a:lnSpc>
              <a:buFont typeface="Arial" pitchFamily="34" charset="0"/>
              <a:buChar char="•"/>
            </a:pPr>
            <a:r>
              <a:rPr lang="es-419" sz="3600" b="1" dirty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LAS RIVERAS DE NUESTROS RIOS</a:t>
            </a:r>
          </a:p>
          <a:p>
            <a:pPr marL="1200150" lvl="1" indent="-742950">
              <a:lnSpc>
                <a:spcPts val="3800"/>
              </a:lnSpc>
              <a:buFont typeface="Arial" pitchFamily="34" charset="0"/>
              <a:buChar char="•"/>
            </a:pPr>
            <a:r>
              <a:rPr lang="es-419" sz="3600" b="1" dirty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NUESTRAS FINCAS</a:t>
            </a:r>
            <a:r>
              <a:rPr lang="es-ES" sz="3600" b="1" dirty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endParaRPr lang="es-419" sz="3600" b="1" dirty="0">
              <a:ln w="12700">
                <a:noFill/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1200150" lvl="1" indent="-742950">
              <a:lnSpc>
                <a:spcPts val="3800"/>
              </a:lnSpc>
              <a:buFont typeface="Arial" pitchFamily="34" charset="0"/>
              <a:buChar char="•"/>
            </a:pPr>
            <a:r>
              <a:rPr lang="es-419" sz="3600" b="1" dirty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NUESTRAS  URBANIZACIONES DE PLAYA</a:t>
            </a:r>
            <a:r>
              <a:rPr lang="es-ES" sz="3600" b="1" dirty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r>
              <a:rPr lang="es-419" sz="3600" b="1" dirty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pPr marL="1200150" lvl="1" indent="-742950">
              <a:lnSpc>
                <a:spcPts val="3800"/>
              </a:lnSpc>
              <a:buFont typeface="Arial" pitchFamily="34" charset="0"/>
              <a:buChar char="•"/>
            </a:pPr>
            <a:r>
              <a:rPr lang="es-419" sz="3600" b="1" dirty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NUESTRAS SERRANIAS </a:t>
            </a:r>
            <a:r>
              <a:rPr lang="es-ES" sz="3600" b="1" dirty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</a:p>
          <a:p>
            <a:pPr marL="1200150" lvl="1" indent="-742950">
              <a:lnSpc>
                <a:spcPts val="3800"/>
              </a:lnSpc>
              <a:buFont typeface="Arial" pitchFamily="34" charset="0"/>
              <a:buChar char="•"/>
            </a:pPr>
            <a:r>
              <a:rPr lang="es-419" sz="3600" b="1" dirty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REFORESTEMOS Y</a:t>
            </a:r>
            <a:r>
              <a:rPr lang="es-ES" sz="3600" b="1" dirty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s-419" sz="3600" b="1" dirty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DISFRUTEMOS LA BELLEZA DE ESTE ÁRBOL</a:t>
            </a:r>
            <a:r>
              <a:rPr lang="es-ES" sz="3600" b="1" dirty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endParaRPr lang="es-419" sz="3600" b="1" dirty="0">
              <a:ln w="12700">
                <a:noFill/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es-419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85720" y="1142984"/>
            <a:ext cx="850109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  <a:buNone/>
            </a:pPr>
            <a:r>
              <a:rPr lang="es-419" sz="3600" b="1" dirty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SEMBREMOS GUAYACANES AMARILLOS EN:</a:t>
            </a:r>
          </a:p>
        </p:txBody>
      </p:sp>
    </p:spTree>
  </p:cSld>
  <p:clrMapOvr>
    <a:masterClrMapping/>
  </p:clrMapOvr>
  <p:transition spd="med" advTm="1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WhatsApp Image 2018-07-22 at 7.02.36 PM.jpe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14414" y="357166"/>
            <a:ext cx="6786610" cy="62086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35717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b="1" dirty="0">
                <a:solidFill>
                  <a:schemeClr val="bg1"/>
                </a:solidFill>
                <a:latin typeface="Script MT Bold" pitchFamily="66" charset="0"/>
              </a:rPr>
              <a:t>S</a:t>
            </a:r>
            <a:r>
              <a:rPr lang="es-419" b="1" dirty="0">
                <a:solidFill>
                  <a:schemeClr val="bg1"/>
                </a:solidFill>
                <a:latin typeface="Script MT Bold" pitchFamily="66" charset="0"/>
              </a:rPr>
              <a:t>iembra</a:t>
            </a:r>
            <a:r>
              <a:rPr lang="es-ES" b="1" dirty="0">
                <a:solidFill>
                  <a:schemeClr val="bg1"/>
                </a:solidFill>
                <a:latin typeface="Script MT Bold" pitchFamily="66" charset="0"/>
              </a:rPr>
              <a:t> simbólica</a:t>
            </a:r>
            <a:r>
              <a:rPr lang="es-419" b="1" dirty="0">
                <a:solidFill>
                  <a:schemeClr val="bg1"/>
                </a:solidFill>
                <a:latin typeface="Script MT Bold" pitchFamily="66" charset="0"/>
              </a:rPr>
              <a:t>, </a:t>
            </a:r>
            <a:br>
              <a:rPr lang="es-ES" b="1" dirty="0">
                <a:solidFill>
                  <a:schemeClr val="bg1"/>
                </a:solidFill>
                <a:latin typeface="Script MT Bold" pitchFamily="66" charset="0"/>
              </a:rPr>
            </a:br>
            <a:r>
              <a:rPr lang="es-ES" b="1" dirty="0">
                <a:solidFill>
                  <a:schemeClr val="bg1"/>
                </a:solidFill>
                <a:latin typeface="Script MT Bold" pitchFamily="66" charset="0"/>
              </a:rPr>
              <a:t>5 de Octubre </a:t>
            </a:r>
            <a:r>
              <a:rPr lang="es-419" b="1" dirty="0">
                <a:solidFill>
                  <a:schemeClr val="bg1"/>
                </a:solidFill>
                <a:latin typeface="Script MT Bold" pitchFamily="66" charset="0"/>
              </a:rPr>
              <a:t>2017</a:t>
            </a:r>
            <a:endParaRPr lang="es-ES" b="1" dirty="0">
              <a:solidFill>
                <a:schemeClr val="bg1"/>
              </a:solidFill>
              <a:latin typeface="Script MT Bold" pitchFamily="66" charset="0"/>
            </a:endParaRPr>
          </a:p>
        </p:txBody>
      </p:sp>
    </p:spTree>
  </p:cSld>
  <p:clrMapOvr>
    <a:masterClrMapping/>
  </p:clrMapOvr>
  <p:transition spd="med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142860"/>
            <a:ext cx="8229600" cy="1143000"/>
          </a:xfrm>
        </p:spPr>
        <p:txBody>
          <a:bodyPr>
            <a:noAutofit/>
          </a:bodyPr>
          <a:lstStyle/>
          <a:p>
            <a:r>
              <a:rPr lang="es-419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cript MT Bold" pitchFamily="66" charset="0"/>
              </a:rPr>
              <a:t>Sembrando en </a:t>
            </a:r>
            <a:r>
              <a:rPr lang="es-E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cript MT Bold" pitchFamily="66" charset="0"/>
              </a:rPr>
              <a:t>ribera</a:t>
            </a:r>
            <a:r>
              <a:rPr lang="es-419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cript MT Bold" pitchFamily="66" charset="0"/>
              </a:rPr>
              <a:t> del Canal </a:t>
            </a:r>
            <a:br>
              <a:rPr lang="es-E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cript MT Bold" pitchFamily="66" charset="0"/>
              </a:rPr>
            </a:br>
            <a:r>
              <a:rPr lang="es-419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cript MT Bold" pitchFamily="66" charset="0"/>
              </a:rPr>
              <a:t>y </a:t>
            </a:r>
            <a:r>
              <a:rPr lang="es-E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cript MT Bold" pitchFamily="66" charset="0"/>
              </a:rPr>
              <a:t>en </a:t>
            </a:r>
            <a:r>
              <a:rPr lang="es-419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cript MT Bold" pitchFamily="66" charset="0"/>
              </a:rPr>
              <a:t>Veraguas</a:t>
            </a:r>
            <a:endParaRPr lang="es-E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cript MT Bold" pitchFamily="66" charset="0"/>
            </a:endParaRPr>
          </a:p>
        </p:txBody>
      </p:sp>
      <p:pic>
        <p:nvPicPr>
          <p:cNvPr id="4" name="3 Marcador de contenido" descr="WhatsApp Image 2018-07-22 at 7.14.13 PM.jpeg"/>
          <p:cNvPicPr>
            <a:picLocks noGrp="1" noChangeAspect="1"/>
          </p:cNvPicPr>
          <p:nvPr>
            <p:ph idx="1"/>
          </p:nvPr>
        </p:nvPicPr>
        <p:blipFill>
          <a:blip r:embed="rId3"/>
          <a:srcRect l="24860" r="24533"/>
          <a:stretch>
            <a:fillRect/>
          </a:stretch>
        </p:blipFill>
        <p:spPr>
          <a:xfrm>
            <a:off x="0" y="1438260"/>
            <a:ext cx="4071934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4 Imagen" descr="WhatsApp Image 2018-07-22 at 7.16.32 PM.jpeg"/>
          <p:cNvPicPr>
            <a:picLocks noChangeAspect="1"/>
          </p:cNvPicPr>
          <p:nvPr/>
        </p:nvPicPr>
        <p:blipFill>
          <a:blip r:embed="rId4"/>
          <a:srcRect l="13095" r="2381"/>
          <a:stretch>
            <a:fillRect/>
          </a:stretch>
        </p:blipFill>
        <p:spPr>
          <a:xfrm>
            <a:off x="4071934" y="1438260"/>
            <a:ext cx="5072066" cy="45005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 advTm="9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WhatsApp Image 2018-07-22 at 10.12.24 PM.jpe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571536" y="0"/>
            <a:ext cx="9715536" cy="6858048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571536" y="5429264"/>
            <a:ext cx="9715536" cy="1143000"/>
          </a:xfrm>
        </p:spPr>
        <p:txBody>
          <a:bodyPr>
            <a:noAutofit/>
          </a:bodyPr>
          <a:lstStyle/>
          <a:p>
            <a:pPr>
              <a:lnSpc>
                <a:spcPts val="5000"/>
              </a:lnSpc>
            </a:pPr>
            <a:r>
              <a:rPr lang="es-419" sz="5400" dirty="0">
                <a:solidFill>
                  <a:schemeClr val="bg1"/>
                </a:solidFill>
              </a:rPr>
              <a:t>Involucremos a nuestros niños</a:t>
            </a:r>
            <a:endParaRPr lang="es-ES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Tm="10000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Tm="1000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071702"/>
          </a:xfrm>
          <a:solidFill>
            <a:srgbClr val="FFFF00">
              <a:alpha val="20000"/>
            </a:srgbClr>
          </a:solidFill>
        </p:spPr>
        <p:txBody>
          <a:bodyPr>
            <a:noAutofit/>
          </a:bodyPr>
          <a:lstStyle/>
          <a:p>
            <a:pPr>
              <a:lnSpc>
                <a:spcPts val="4800"/>
              </a:lnSpc>
            </a:pPr>
            <a:r>
              <a:rPr lang="es-419" sz="4800" b="1" dirty="0"/>
              <a:t>PROYECTO DE LA FEDERACIÓN DE CLUBES DE JARDINERÍA </a:t>
            </a:r>
            <a:br>
              <a:rPr lang="es-ES" sz="4800" b="1" dirty="0"/>
            </a:br>
            <a:r>
              <a:rPr lang="es-419" sz="4800" b="1" dirty="0"/>
              <a:t>DE PANAMÁ</a:t>
            </a:r>
            <a:endParaRPr lang="es-ES" sz="4000" b="1" dirty="0"/>
          </a:p>
        </p:txBody>
      </p:sp>
      <p:sp>
        <p:nvSpPr>
          <p:cNvPr id="4" name="3 Subtítulo"/>
          <p:cNvSpPr>
            <a:spLocks noGrp="1"/>
          </p:cNvSpPr>
          <p:nvPr>
            <p:ph idx="1"/>
          </p:nvPr>
        </p:nvSpPr>
        <p:spPr>
          <a:xfrm>
            <a:off x="457200" y="1928778"/>
            <a:ext cx="8229600" cy="4929222"/>
          </a:xfrm>
        </p:spPr>
        <p:txBody>
          <a:bodyPr>
            <a:normAutofit fontScale="77500" lnSpcReduction="20000"/>
          </a:bodyPr>
          <a:lstStyle/>
          <a:p>
            <a:r>
              <a:rPr lang="es-419" b="1" dirty="0"/>
              <a:t>1. </a:t>
            </a:r>
            <a:r>
              <a:rPr lang="es-419" sz="3600" b="1" dirty="0"/>
              <a:t>Club de Jardinería de Panamá</a:t>
            </a:r>
          </a:p>
          <a:p>
            <a:r>
              <a:rPr lang="es-419" sz="3600" b="1" dirty="0"/>
              <a:t>2. Club de Jardiner</a:t>
            </a:r>
            <a:r>
              <a:rPr lang="es-ES" sz="3600" b="1" dirty="0"/>
              <a:t>í</a:t>
            </a:r>
            <a:r>
              <a:rPr lang="es-419" sz="3600" b="1" dirty="0"/>
              <a:t>a Costa de Oro, Colón</a:t>
            </a:r>
          </a:p>
          <a:p>
            <a:r>
              <a:rPr lang="es-419" sz="3600" b="1" dirty="0"/>
              <a:t>3. Club de Jardinería de Las Cumbres</a:t>
            </a:r>
          </a:p>
          <a:p>
            <a:r>
              <a:rPr lang="es-419" sz="3600" b="1" dirty="0"/>
              <a:t>4. Club de Plantas y Flores, Panamá</a:t>
            </a:r>
          </a:p>
          <a:p>
            <a:r>
              <a:rPr lang="es-419" sz="3600" b="1" dirty="0"/>
              <a:t>5. Club de Jardiner</a:t>
            </a:r>
            <a:r>
              <a:rPr lang="es-ES" sz="3600" b="1" dirty="0"/>
              <a:t>í</a:t>
            </a:r>
            <a:r>
              <a:rPr lang="es-419" sz="3600" b="1" dirty="0"/>
              <a:t>a de Chiriquí</a:t>
            </a:r>
          </a:p>
          <a:p>
            <a:r>
              <a:rPr lang="es-419" sz="3600" b="1" dirty="0"/>
              <a:t>6. Círculo Floral, Panamá</a:t>
            </a:r>
          </a:p>
          <a:p>
            <a:r>
              <a:rPr lang="es-419" sz="3600" b="1" dirty="0"/>
              <a:t>7. Club de Jardinería Veraneras, Penonomé, Coclé</a:t>
            </a:r>
          </a:p>
          <a:p>
            <a:r>
              <a:rPr lang="es-419" sz="3600" b="1" dirty="0"/>
              <a:t>8. Club de Jardinería de Santiago, Veraguas</a:t>
            </a:r>
          </a:p>
          <a:p>
            <a:r>
              <a:rPr lang="es-419" sz="3600" b="1" dirty="0"/>
              <a:t>9. Club de Jardinería Las Gardenias, Panamá</a:t>
            </a:r>
          </a:p>
          <a:p>
            <a:r>
              <a:rPr lang="es-419" sz="3600" b="1" dirty="0"/>
              <a:t>10. Club de Jardinería El Bosque, Panamá</a:t>
            </a:r>
          </a:p>
          <a:p>
            <a:endParaRPr lang="es-ES" dirty="0"/>
          </a:p>
        </p:txBody>
      </p:sp>
    </p:spTree>
  </p:cSld>
  <p:clrMapOvr>
    <a:masterClrMapping/>
  </p:clrMapOvr>
  <p:transition spd="med" advTm="2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1000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WhatsApp Video 2018-07-23 at 10.29.57 AM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428860" y="0"/>
            <a:ext cx="4214842" cy="6858000"/>
          </a:xfrm>
          <a:prstGeom prst="rect">
            <a:avLst/>
          </a:prstGeom>
        </p:spPr>
      </p:pic>
      <p:pic>
        <p:nvPicPr>
          <p:cNvPr id="5" name="la-atmosfera_4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1857356" y="6858000"/>
            <a:ext cx="928694" cy="928694"/>
          </a:xfrm>
          <a:prstGeom prst="rect">
            <a:avLst/>
          </a:prstGeom>
        </p:spPr>
      </p:pic>
    </p:spTree>
  </p:cSld>
  <p:clrMapOvr>
    <a:masterClrMapping/>
  </p:clrMapOvr>
  <p:transition advClick="0" advTm="12000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83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49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285720" y="5143488"/>
            <a:ext cx="8572528" cy="1714512"/>
          </a:xfrm>
        </p:spPr>
        <p:txBody>
          <a:bodyPr>
            <a:normAutofit fontScale="90000"/>
          </a:bodyPr>
          <a:lstStyle/>
          <a:p>
            <a:pPr algn="ctr"/>
            <a:r>
              <a:rPr lang="es-419" sz="5300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GUAYACÁN AMARILLO</a:t>
            </a:r>
            <a:br>
              <a:rPr lang="es-419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s-419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ADORNA CON TU LUZ NUESTRA FLORESTA</a:t>
            </a:r>
            <a:endParaRPr lang="es-ES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285728"/>
            <a:ext cx="4257676" cy="1571628"/>
          </a:xfrm>
        </p:spPr>
        <p:txBody>
          <a:bodyPr>
            <a:normAutofit fontScale="90000"/>
          </a:bodyPr>
          <a:lstStyle/>
          <a:p>
            <a:r>
              <a:rPr lang="es-E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ESTE PROYECTO LE DA SEGUIMIENTO A LOS PLANTONES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2928933"/>
            <a:ext cx="9144000" cy="3929067"/>
          </a:xfrm>
        </p:spPr>
        <p:txBody>
          <a:bodyPr>
            <a:normAutofit/>
          </a:bodyPr>
          <a:lstStyle/>
          <a:p>
            <a:pPr>
              <a:lnSpc>
                <a:spcPts val="3000"/>
              </a:lnSpc>
              <a:spcBef>
                <a:spcPts val="100"/>
              </a:spcBef>
            </a:pPr>
            <a:r>
              <a:rPr lang="es-E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DOS VECES AL AÑO, </a:t>
            </a:r>
            <a:r>
              <a:rPr lang="es-419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LOS 10 CLUBES DE JARDINERIA DE PANAMÁ</a:t>
            </a:r>
            <a:r>
              <a:rPr lang="es-E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VISITAN Y OBTIENEN CANTIDAD Y MEDIDAS DE LOS NUEVOS GUAYACANES.</a:t>
            </a:r>
          </a:p>
          <a:p>
            <a:pPr>
              <a:lnSpc>
                <a:spcPts val="3000"/>
              </a:lnSpc>
              <a:spcBef>
                <a:spcPts val="100"/>
              </a:spcBef>
            </a:pPr>
            <a:endParaRPr lang="es-419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lnSpc>
                <a:spcPts val="3000"/>
              </a:lnSpc>
              <a:spcBef>
                <a:spcPts val="100"/>
              </a:spcBef>
            </a:pPr>
            <a:r>
              <a:rPr lang="es-419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ENTIDADES ESTATALES  </a:t>
            </a:r>
            <a:r>
              <a:rPr lang="es-E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PREPARAN PLANTONES</a:t>
            </a:r>
            <a:endParaRPr lang="es-419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lnSpc>
                <a:spcPts val="3000"/>
              </a:lnSpc>
              <a:spcBef>
                <a:spcPts val="100"/>
              </a:spcBef>
            </a:pPr>
            <a:endParaRPr lang="es-419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lnSpc>
                <a:spcPts val="3000"/>
              </a:lnSpc>
              <a:spcBef>
                <a:spcPts val="100"/>
              </a:spcBef>
            </a:pPr>
            <a:r>
              <a:rPr lang="es-419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ORGANIZACIONES PRIVADAS COMPROMETIDAS CON LA REFORESTACIÓN.</a:t>
            </a:r>
            <a:r>
              <a:rPr lang="es-E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SIEMBRAN Y CUIDAN LOS PLANTONES</a:t>
            </a:r>
          </a:p>
        </p:txBody>
      </p:sp>
    </p:spTree>
  </p:cSld>
  <p:clrMapOvr>
    <a:masterClrMapping/>
  </p:clrMapOvr>
  <p:transition spd="med"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785794"/>
            <a:ext cx="9144000" cy="1571636"/>
          </a:xfrm>
        </p:spPr>
        <p:txBody>
          <a:bodyPr>
            <a:normAutofit/>
          </a:bodyPr>
          <a:lstStyle/>
          <a:p>
            <a:r>
              <a:rPr lang="es-419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POR QUÉ SEMBRAR GUAYACANES?</a:t>
            </a:r>
            <a:endParaRPr lang="es-E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3643314"/>
            <a:ext cx="9144000" cy="3714776"/>
          </a:xfrm>
        </p:spPr>
        <p:txBody>
          <a:bodyPr>
            <a:normAutofit/>
          </a:bodyPr>
          <a:lstStyle/>
          <a:p>
            <a:pPr>
              <a:lnSpc>
                <a:spcPts val="2500"/>
              </a:lnSpc>
              <a:spcBef>
                <a:spcPts val="0"/>
              </a:spcBef>
            </a:pPr>
            <a:r>
              <a:rPr lang="es-419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SON ORNAMENTALES Y EMBELLECEN EL PAIS</a:t>
            </a:r>
          </a:p>
          <a:p>
            <a:pPr>
              <a:lnSpc>
                <a:spcPts val="2500"/>
              </a:lnSpc>
              <a:spcBef>
                <a:spcPts val="0"/>
              </a:spcBef>
            </a:pPr>
            <a:endParaRPr lang="es-E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lnSpc>
                <a:spcPts val="2500"/>
              </a:lnSpc>
              <a:spcBef>
                <a:spcPts val="0"/>
              </a:spcBef>
            </a:pPr>
            <a:r>
              <a:rPr lang="es-419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CONSERVAN LOS RECURSOS H</a:t>
            </a:r>
            <a:r>
              <a:rPr lang="es-E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Í</a:t>
            </a:r>
            <a:r>
              <a:rPr lang="es-419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</a:t>
            </a:r>
            <a:r>
              <a:rPr lang="es-E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RICOS</a:t>
            </a:r>
            <a:endParaRPr lang="es-419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lnSpc>
                <a:spcPts val="2500"/>
              </a:lnSpc>
              <a:spcBef>
                <a:spcPts val="0"/>
              </a:spcBef>
            </a:pPr>
            <a:endParaRPr lang="es-419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lnSpc>
                <a:spcPts val="2500"/>
              </a:lnSpc>
              <a:spcBef>
                <a:spcPts val="0"/>
              </a:spcBef>
            </a:pPr>
            <a:r>
              <a:rPr lang="es-419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MITIGAN EL CAMBIO CLIMÁTICO</a:t>
            </a:r>
          </a:p>
          <a:p>
            <a:pPr>
              <a:lnSpc>
                <a:spcPts val="2500"/>
              </a:lnSpc>
              <a:spcBef>
                <a:spcPts val="0"/>
              </a:spcBef>
            </a:pPr>
            <a:endParaRPr lang="es-419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lnSpc>
                <a:spcPts val="2500"/>
              </a:lnSpc>
              <a:spcBef>
                <a:spcPts val="0"/>
              </a:spcBef>
            </a:pPr>
            <a:r>
              <a:rPr lang="es-419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AYUDAN AL SANEAMIENTO AMBIENTAL</a:t>
            </a:r>
          </a:p>
          <a:p>
            <a:pPr>
              <a:lnSpc>
                <a:spcPts val="2500"/>
              </a:lnSpc>
              <a:spcBef>
                <a:spcPts val="0"/>
              </a:spcBef>
            </a:pPr>
            <a:endParaRPr lang="es-419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lnSpc>
                <a:spcPts val="2500"/>
              </a:lnSpc>
              <a:spcBef>
                <a:spcPts val="0"/>
              </a:spcBef>
            </a:pPr>
            <a:r>
              <a:rPr lang="es-419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MEJORAN EL ECO SISTEMA</a:t>
            </a:r>
          </a:p>
        </p:txBody>
      </p:sp>
    </p:spTree>
  </p:cSld>
  <p:clrMapOvr>
    <a:masterClrMapping/>
  </p:clrMapOvr>
  <p:transition spd="med"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46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6286512" cy="1428735"/>
          </a:xfrm>
        </p:spPr>
        <p:style>
          <a:lnRef idx="0">
            <a:scrgbClr r="0" g="0" b="0"/>
          </a:lnRef>
          <a:fillRef idx="1002">
            <a:schemeClr val="dk1"/>
          </a:fillRef>
          <a:effectRef idx="0">
            <a:scrgbClr r="0" g="0" b="0"/>
          </a:effectRef>
          <a:fontRef idx="major"/>
        </p:style>
        <p:txBody>
          <a:bodyPr>
            <a:normAutofit fontScale="92500" lnSpcReduction="10000"/>
          </a:bodyPr>
          <a:lstStyle/>
          <a:p>
            <a:r>
              <a:rPr lang="es-ES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Nombre indígena</a:t>
            </a:r>
            <a:r>
              <a:rPr lang="es-E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 Taino </a:t>
            </a:r>
            <a:r>
              <a:rPr lang="es-E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Waiacon</a:t>
            </a:r>
            <a:endParaRPr lang="es-E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s-419" sz="2600" b="1" dirty="0">
                <a:solidFill>
                  <a:schemeClr val="bg1"/>
                </a:solidFill>
              </a:rPr>
              <a:t>Nombre científico</a:t>
            </a:r>
            <a:r>
              <a:rPr lang="es-ES" sz="2600" b="1" dirty="0">
                <a:solidFill>
                  <a:schemeClr val="bg1"/>
                </a:solidFill>
              </a:rPr>
              <a:t>: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i="1" dirty="0" err="1">
                <a:solidFill>
                  <a:schemeClr val="bg1"/>
                </a:solidFill>
              </a:rPr>
              <a:t>Tabebula</a:t>
            </a:r>
            <a:r>
              <a:rPr lang="es-ES" b="1" i="1" dirty="0">
                <a:solidFill>
                  <a:schemeClr val="bg1"/>
                </a:solidFill>
              </a:rPr>
              <a:t> </a:t>
            </a:r>
            <a:r>
              <a:rPr lang="es-ES" b="1" i="1" dirty="0" err="1">
                <a:solidFill>
                  <a:schemeClr val="bg1"/>
                </a:solidFill>
              </a:rPr>
              <a:t>guayacan</a:t>
            </a:r>
            <a:br>
              <a:rPr lang="es-419" b="1" i="1" dirty="0">
                <a:solidFill>
                  <a:schemeClr val="bg1"/>
                </a:solidFill>
              </a:rPr>
            </a:br>
            <a:endParaRPr lang="es-419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14480" y="5786454"/>
            <a:ext cx="6072230" cy="1071546"/>
          </a:xfrm>
        </p:spPr>
        <p:style>
          <a:lnRef idx="0">
            <a:scrgbClr r="0" g="0" b="0"/>
          </a:lnRef>
          <a:fillRef idx="1002">
            <a:schemeClr val="dk1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br>
              <a:rPr lang="es-E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s-419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 propaga por estacas o semillas</a:t>
            </a:r>
            <a:br>
              <a:rPr lang="es-419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s-419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Alcanza hasta 30 metros de altura</a:t>
            </a:r>
            <a:br>
              <a:rPr lang="es-ES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es-ES" sz="30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Tm="8000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MAPA GUAYACAN-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6182" y="0"/>
            <a:ext cx="5051827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85728"/>
            <a:ext cx="4857784" cy="1143000"/>
          </a:xfrm>
        </p:spPr>
        <p:txBody>
          <a:bodyPr>
            <a:normAutofit/>
          </a:bodyPr>
          <a:lstStyle/>
          <a:p>
            <a:r>
              <a:rPr lang="es-419" b="1" dirty="0"/>
              <a:t>DISTRIBUCIÓN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1571612"/>
            <a:ext cx="3567910" cy="4525963"/>
          </a:xfrm>
        </p:spPr>
        <p:txBody>
          <a:bodyPr>
            <a:normAutofit/>
          </a:bodyPr>
          <a:lstStyle/>
          <a:p>
            <a:r>
              <a:rPr lang="es-ES" b="1" dirty="0"/>
              <a:t>S</a:t>
            </a:r>
            <a:r>
              <a:rPr lang="es-419" b="1" dirty="0"/>
              <a:t>E ENCUENTRA DESDE:</a:t>
            </a:r>
          </a:p>
          <a:p>
            <a:pPr>
              <a:buNone/>
            </a:pPr>
            <a:r>
              <a:rPr lang="es-419" b="1" dirty="0"/>
              <a:t>    MÉXICO HASTA COLOMBIA,  VENEZUELA Y PERÚ.</a:t>
            </a:r>
            <a:endParaRPr lang="es-ES" b="1" dirty="0"/>
          </a:p>
        </p:txBody>
      </p:sp>
    </p:spTree>
  </p:cSld>
  <p:clrMapOvr>
    <a:masterClrMapping/>
  </p:clrMapOvr>
  <p:transition spd="med" advTm="1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419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EL GUAYACÁN AMARILLO</a:t>
            </a:r>
            <a:endParaRPr lang="es-E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ts val="5000"/>
              </a:lnSpc>
              <a:spcBef>
                <a:spcPts val="0"/>
              </a:spcBef>
            </a:pPr>
            <a:r>
              <a:rPr lang="es-419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CRECE A BAJAS Y MEDIANAS ELEVACIONES</a:t>
            </a:r>
          </a:p>
          <a:p>
            <a:pPr>
              <a:lnSpc>
                <a:spcPts val="5000"/>
              </a:lnSpc>
              <a:spcBef>
                <a:spcPts val="0"/>
              </a:spcBef>
            </a:pPr>
            <a:r>
              <a:rPr lang="es-419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EN CLIMAS SECOS, HÚMEDOS O MUY HÚMEDOS</a:t>
            </a:r>
          </a:p>
          <a:p>
            <a:pPr>
              <a:lnSpc>
                <a:spcPts val="5000"/>
              </a:lnSpc>
              <a:spcBef>
                <a:spcPts val="0"/>
              </a:spcBef>
            </a:pPr>
            <a:r>
              <a:rPr lang="es-419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SUS RAICES SON PROFUNDAS</a:t>
            </a:r>
            <a:endParaRPr lang="es-E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1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74638"/>
            <a:ext cx="3643306" cy="1143000"/>
          </a:xfrm>
        </p:spPr>
        <p:style>
          <a:lnRef idx="0">
            <a:scrgbClr r="0" g="0" b="0"/>
          </a:lnRef>
          <a:fillRef idx="1002">
            <a:schemeClr val="dk1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algn="l"/>
            <a:r>
              <a:rPr lang="es-419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FLORACIÓN</a:t>
            </a:r>
            <a:endParaRPr lang="es-E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643050"/>
            <a:ext cx="2643174" cy="5429264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1002">
            <a:schemeClr val="dk1"/>
          </a:fillRef>
          <a:effectRef idx="0">
            <a:scrgbClr r="0" g="0" b="0"/>
          </a:effectRef>
          <a:fontRef idx="major"/>
        </p:style>
        <p:txBody>
          <a:bodyPr>
            <a:normAutofit fontScale="77500" lnSpcReduction="20000"/>
          </a:bodyPr>
          <a:lstStyle/>
          <a:p>
            <a:r>
              <a:rPr lang="es-419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SON</a:t>
            </a:r>
            <a:r>
              <a:rPr lang="es-E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s-419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CADUCIFOLIOS, PIERDEN TOTALMENTE SUS HOJAS AL FLORECER</a:t>
            </a:r>
          </a:p>
          <a:p>
            <a:endParaRPr lang="es-419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es-419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FLORECE DESPUES DE LAS PRIMERAS LLUVIAS ENTRE ABRIL Y MAYO,  SOLAMENTE DURANTE 2 O 3 DIAS.</a:t>
            </a:r>
            <a:endParaRPr lang="es-E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10000">
    <p:fade/>
  </p:transition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2253</TotalTime>
  <Words>573</Words>
  <Application>Microsoft Office PowerPoint</Application>
  <PresentationFormat>Presentación en pantalla (4:3)</PresentationFormat>
  <Paragraphs>79</Paragraphs>
  <Slides>21</Slides>
  <Notes>3</Notes>
  <HiddenSlides>0</HiddenSlides>
  <MMClips>2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5" baseType="lpstr">
      <vt:lpstr>Arial</vt:lpstr>
      <vt:lpstr>Calibri</vt:lpstr>
      <vt:lpstr>Script MT Bold</vt:lpstr>
      <vt:lpstr>Tema de Office</vt:lpstr>
      <vt:lpstr>PINTEMOS DE AMARILLO             A PANAMÁ</vt:lpstr>
      <vt:lpstr>PROYECTO DE LA FEDERACIÓN DE CLUBES DE JARDINERÍA  DE PANAMÁ</vt:lpstr>
      <vt:lpstr>GUAYACÁN AMARILLO ADORNA CON TU LUZ NUESTRA FLORESTA</vt:lpstr>
      <vt:lpstr>ESTE PROYECTO LE DA SEGUIMIENTO A LOS PLANTONES</vt:lpstr>
      <vt:lpstr>POR QUÉ SEMBRAR GUAYACANES?</vt:lpstr>
      <vt:lpstr> Se propaga por estacas o semillas Alcanza hasta 30 metros de altura </vt:lpstr>
      <vt:lpstr>DISTRIBUCIÓN</vt:lpstr>
      <vt:lpstr>EL GUAYACÁN AMARILLO</vt:lpstr>
      <vt:lpstr>FLORACIÓN</vt:lpstr>
      <vt:lpstr>DESCRIPCIÓN</vt:lpstr>
      <vt:lpstr>PROPAGACIÓN</vt:lpstr>
      <vt:lpstr>UTILIDADES</vt:lpstr>
      <vt:lpstr>Presentación de PowerPoint</vt:lpstr>
      <vt:lpstr>Presentación de PowerPoint</vt:lpstr>
      <vt:lpstr>PINTEMOS DE AMARILLO A PANAMÁ</vt:lpstr>
      <vt:lpstr>Siembra simbólica,  5 de Octubre 2017</vt:lpstr>
      <vt:lpstr>Sembrando en ribera del Canal  y en Veraguas</vt:lpstr>
      <vt:lpstr>Involucremos a nuestros niños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PINTEMOS DE AMARILLO A PANAMÁ</dc:title>
  <dc:creator>Pavilion</dc:creator>
  <cp:lastModifiedBy>Marcia Quijano</cp:lastModifiedBy>
  <cp:revision>171</cp:revision>
  <dcterms:created xsi:type="dcterms:W3CDTF">2018-07-18T19:25:31Z</dcterms:created>
  <dcterms:modified xsi:type="dcterms:W3CDTF">2021-08-12T21:55:00Z</dcterms:modified>
</cp:coreProperties>
</file>